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25.xml" ContentType="application/vnd.openxmlformats-officedocument.presentationml.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handoutMasterIdLst>
    <p:handoutMasterId r:id="rId27"/>
  </p:handoutMasterIdLst>
  <p:sldIdLst>
    <p:sldId id="256" r:id="rId2"/>
    <p:sldId id="264" r:id="rId3"/>
    <p:sldId id="257" r:id="rId4"/>
    <p:sldId id="258" r:id="rId5"/>
    <p:sldId id="279" r:id="rId6"/>
    <p:sldId id="261" r:id="rId7"/>
    <p:sldId id="263" r:id="rId8"/>
    <p:sldId id="266" r:id="rId9"/>
    <p:sldId id="260"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5" r:id="rId24"/>
    <p:sldId id="284" r:id="rId25"/>
    <p:sldId id="286"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9" d="100"/>
          <a:sy n="99" d="100"/>
        </p:scale>
        <p:origin x="-116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handoutMaster" Target="handoutMasters/handoutMaster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9B53AA-1450-9A44-9C02-60A5FC9B08C1}" type="datetimeFigureOut">
              <a:rPr lang="en-US" smtClean="0"/>
              <a:t>6/2/10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324A13-8185-EB45-832B-36D52CE8DA73}"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lstStyle>
          <a:p>
            <a:fld id="{EB9DA501-8F0A-4DD4-A751-7F0FA38CA314}" type="datetimeFigureOut">
              <a:rPr lang="en-US" smtClean="0"/>
              <a:pPr/>
              <a:t>6/2/10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lstStyle>
          <a:p>
            <a:fld id="{514404ED-E4FD-4987-A7D2-228049E9B90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9DA501-8F0A-4DD4-A751-7F0FA38CA314}" type="datetimeFigureOut">
              <a:rPr lang="en-US" smtClean="0"/>
              <a:pPr/>
              <a:t>6/2/10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4404ED-E4FD-4987-A7D2-228049E9B9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EB9DA501-8F0A-4DD4-A751-7F0FA38CA314}" type="datetimeFigureOut">
              <a:rPr lang="en-US" smtClean="0"/>
              <a:pPr/>
              <a:t>6/2/10</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lstStyle>
          <a:p>
            <a:fld id="{514404ED-E4FD-4987-A7D2-228049E9B9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9DA501-8F0A-4DD4-A751-7F0FA38CA314}" type="datetimeFigureOut">
              <a:rPr lang="en-US" smtClean="0"/>
              <a:pPr/>
              <a:t>6/2/10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4404ED-E4FD-4987-A7D2-228049E9B9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lstStyle>
          <a:p>
            <a:fld id="{EB9DA501-8F0A-4DD4-A751-7F0FA38CA314}" type="datetimeFigureOut">
              <a:rPr lang="en-US" smtClean="0"/>
              <a:pPr/>
              <a:t>6/2/10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514404ED-E4FD-4987-A7D2-228049E9B90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B9DA501-8F0A-4DD4-A751-7F0FA38CA314}" type="datetimeFigureOut">
              <a:rPr lang="en-US" smtClean="0"/>
              <a:pPr/>
              <a:t>6/2/10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4404ED-E4FD-4987-A7D2-228049E9B9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B9DA501-8F0A-4DD4-A751-7F0FA38CA314}" type="datetimeFigureOut">
              <a:rPr lang="en-US" smtClean="0"/>
              <a:pPr/>
              <a:t>6/2/10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4404ED-E4FD-4987-A7D2-228049E9B9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B9DA501-8F0A-4DD4-A751-7F0FA38CA314}" type="datetimeFigureOut">
              <a:rPr lang="en-US" smtClean="0"/>
              <a:pPr/>
              <a:t>6/2/10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4404ED-E4FD-4987-A7D2-228049E9B9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EB9DA501-8F0A-4DD4-A751-7F0FA38CA314}" type="datetimeFigureOut">
              <a:rPr lang="en-US" smtClean="0"/>
              <a:pPr/>
              <a:t>6/2/10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n-US"/>
          </a:p>
        </p:txBody>
      </p:sp>
      <p:sp>
        <p:nvSpPr>
          <p:cNvPr id="4" name="Slide Number Placeholder 3"/>
          <p:cNvSpPr>
            <a:spLocks noGrp="1"/>
          </p:cNvSpPr>
          <p:nvPr>
            <p:ph type="sldNum" sz="quarter" idx="12"/>
          </p:nvPr>
        </p:nvSpPr>
        <p:spPr/>
        <p:txBody>
          <a:bodyPr/>
          <a:lstStyle/>
          <a:p>
            <a:fld id="{514404ED-E4FD-4987-A7D2-228049E9B9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B9DA501-8F0A-4DD4-A751-7F0FA38CA314}" type="datetimeFigureOut">
              <a:rPr lang="en-US" smtClean="0"/>
              <a:pPr/>
              <a:t>6/2/10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4404ED-E4FD-4987-A7D2-228049E9B90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p>
            <a:fld id="{EB9DA501-8F0A-4DD4-A751-7F0FA38CA314}" type="datetimeFigureOut">
              <a:rPr lang="en-US" smtClean="0"/>
              <a:pPr/>
              <a:t>6/2/10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4404ED-E4FD-4987-A7D2-228049E9B90A}"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lstStyle>
          <a:p>
            <a:fld id="{EB9DA501-8F0A-4DD4-A751-7F0FA38CA314}" type="datetimeFigureOut">
              <a:rPr lang="en-US" smtClean="0"/>
              <a:pPr/>
              <a:t>6/2/10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lstStyle>
          <a:p>
            <a:fld id="{514404ED-E4FD-4987-A7D2-228049E9B9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jZkdcYlOn5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ebonics-translator.com/ebonics_dictionary.php"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learner.org/workshops/hswriting/workshops/workshop5/codeswitching.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ascd.org/publications/classroom_leadership/apr1999/Using_Ebonics_or_Black_English_as_a_Bridge_to_Teaching_Standard_English.asp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books.google.com/books?id=3bdbxPpzexQC&amp;pg=PA17&amp;lpg=PA17&amp;dq=How+can+teachers+help+african+american+children/ebonics+learn"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ncte.org/cee/positions/diverselearnersine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WWIbIA9BltQ"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4038600"/>
            <a:ext cx="5105400" cy="838200"/>
          </a:xfrm>
        </p:spPr>
        <p:txBody>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Ebonics</a:t>
            </a:r>
            <a:r>
              <a:rPr lang="en-US" dirty="0" smtClean="0"/>
              <a:t/>
            </a:r>
            <a:br>
              <a:rPr lang="en-US" dirty="0" smtClean="0"/>
            </a:br>
            <a:r>
              <a:rPr lang="en-US" dirty="0" smtClean="0"/>
              <a:t/>
            </a:r>
            <a:br>
              <a:rPr lang="en-US" dirty="0" smtClean="0"/>
            </a:br>
            <a:r>
              <a:rPr lang="en-US" dirty="0" smtClean="0"/>
              <a:t>  Black </a:t>
            </a:r>
            <a:r>
              <a:rPr lang="en-US" dirty="0" smtClean="0"/>
              <a:t>English</a:t>
            </a:r>
            <a:br>
              <a:rPr lang="en-US" dirty="0" smtClean="0"/>
            </a:br>
            <a:r>
              <a:rPr lang="en-US" dirty="0" smtClean="0"/>
              <a:t/>
            </a:r>
            <a:br>
              <a:rPr lang="en-US" dirty="0" smtClean="0"/>
            </a:br>
            <a:r>
              <a:rPr lang="en-US" dirty="0" smtClean="0"/>
              <a:t>African </a:t>
            </a:r>
            <a:r>
              <a:rPr lang="en-US" dirty="0" err="1" smtClean="0"/>
              <a:t>american</a:t>
            </a:r>
            <a:r>
              <a:rPr lang="en-US" dirty="0" smtClean="0"/>
              <a:t/>
            </a:r>
            <a:br>
              <a:rPr lang="en-US" dirty="0" smtClean="0"/>
            </a:br>
            <a:r>
              <a:rPr lang="en-US" dirty="0" smtClean="0"/>
              <a:t>Vernacular </a:t>
            </a:r>
            <a:r>
              <a:rPr lang="en-US" dirty="0" err="1" smtClean="0"/>
              <a:t>english</a:t>
            </a:r>
            <a:endParaRPr lang="en-US" dirty="0"/>
          </a:p>
        </p:txBody>
      </p:sp>
      <p:sp>
        <p:nvSpPr>
          <p:cNvPr id="3" name="Subtitle 2"/>
          <p:cNvSpPr>
            <a:spLocks noGrp="1"/>
          </p:cNvSpPr>
          <p:nvPr>
            <p:ph type="subTitle" idx="1"/>
          </p:nvPr>
        </p:nvSpPr>
        <p:spPr>
          <a:xfrm>
            <a:off x="3352800" y="4953000"/>
            <a:ext cx="5114778" cy="1101248"/>
          </a:xfrm>
        </p:spPr>
        <p:txBody>
          <a:bodyPr>
            <a:normAutofit lnSpcReduction="10000"/>
          </a:bodyPr>
          <a:lstStyle/>
          <a:p>
            <a:r>
              <a:rPr lang="en-US" dirty="0" smtClean="0"/>
              <a:t>Tamika Hutchinson</a:t>
            </a:r>
          </a:p>
          <a:p>
            <a:r>
              <a:rPr lang="en-US" dirty="0" smtClean="0"/>
              <a:t>Loretta Kelly</a:t>
            </a:r>
          </a:p>
          <a:p>
            <a:r>
              <a:rPr lang="en-US" dirty="0" smtClean="0"/>
              <a:t>Meg  Delaney</a:t>
            </a:r>
            <a:endParaRPr lang="en-US"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Who uses </a:t>
            </a:r>
            <a:r>
              <a:rPr lang="en-US" dirty="0" err="1" smtClean="0"/>
              <a:t>ebonics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Black preachers</a:t>
            </a:r>
          </a:p>
          <a:p>
            <a:r>
              <a:rPr lang="en-US" dirty="0" smtClean="0"/>
              <a:t>Comedians</a:t>
            </a:r>
          </a:p>
          <a:p>
            <a:pPr>
              <a:buNone/>
            </a:pPr>
            <a:r>
              <a:rPr lang="en-US" dirty="0" smtClean="0">
                <a:hlinkClick r:id="rId2"/>
              </a:rPr>
              <a:t>http://www.youtube.com/watch?v=</a:t>
            </a:r>
            <a:r>
              <a:rPr lang="en-US" dirty="0" smtClean="0">
                <a:hlinkClick r:id="rId2"/>
              </a:rPr>
              <a:t>jZkdcYlOn5M</a:t>
            </a:r>
            <a:endParaRPr lang="en-US" dirty="0" smtClean="0"/>
          </a:p>
          <a:p>
            <a:pPr>
              <a:buNone/>
            </a:pPr>
            <a:endParaRPr lang="en-US" dirty="0" smtClean="0"/>
          </a:p>
          <a:p>
            <a:pPr>
              <a:buNone/>
            </a:pPr>
            <a:endParaRPr lang="en-US" dirty="0" smtClean="0"/>
          </a:p>
          <a:p>
            <a:r>
              <a:rPr lang="en-US" dirty="0" smtClean="0"/>
              <a:t>Singers</a:t>
            </a:r>
          </a:p>
          <a:p>
            <a:r>
              <a:rPr lang="en-US" dirty="0" smtClean="0"/>
              <a:t>Rappers</a:t>
            </a:r>
          </a:p>
          <a:p>
            <a:r>
              <a:rPr lang="en-US" dirty="0" smtClean="0"/>
              <a:t>EVERY CULTURE!!!!</a:t>
            </a:r>
          </a:p>
          <a:p>
            <a:pPr>
              <a:buNone/>
            </a:pPr>
            <a:endParaRPr lang="en-US" dirty="0" smtClean="0"/>
          </a:p>
          <a:p>
            <a:endParaRPr lang="en-US" dirty="0" smtClean="0"/>
          </a:p>
          <a:p>
            <a:pPr>
              <a:buNone/>
            </a:pPr>
            <a:r>
              <a:rPr lang="en-US" dirty="0" smtClean="0"/>
              <a:t>*The use of Ebonics is for a dramatic or a more realistic effect.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When does using  AAVE become  an academic issue?</a:t>
            </a:r>
            <a:endParaRPr lang="en-US" dirty="0"/>
          </a:p>
        </p:txBody>
      </p:sp>
      <p:sp>
        <p:nvSpPr>
          <p:cNvPr id="3" name="Content Placeholder 2"/>
          <p:cNvSpPr>
            <a:spLocks noGrp="1"/>
          </p:cNvSpPr>
          <p:nvPr>
            <p:ph idx="1"/>
          </p:nvPr>
        </p:nvSpPr>
        <p:spPr/>
        <p:txBody>
          <a:bodyPr/>
          <a:lstStyle/>
          <a:p>
            <a:pPr lvl="0"/>
            <a:endParaRPr lang="en-US" dirty="0" smtClean="0"/>
          </a:p>
          <a:p>
            <a:r>
              <a:rPr lang="en-US" sz="2000" dirty="0" smtClean="0"/>
              <a:t>According to </a:t>
            </a:r>
            <a:r>
              <a:rPr lang="en-US" sz="2000" dirty="0" err="1" smtClean="0"/>
              <a:t>Gallas</a:t>
            </a:r>
            <a:r>
              <a:rPr lang="en-US" sz="2000" dirty="0" smtClean="0"/>
              <a:t> et al. (as cited in </a:t>
            </a:r>
            <a:r>
              <a:rPr lang="en-US" sz="2000" dirty="0" smtClean="0"/>
              <a:t>Power</a:t>
            </a:r>
            <a:r>
              <a:rPr lang="en-US" sz="2000" dirty="0" smtClean="0"/>
              <a:t> </a:t>
            </a:r>
          </a:p>
          <a:p>
            <a:pPr>
              <a:buNone/>
            </a:pPr>
            <a:r>
              <a:rPr lang="en-US" sz="2000" dirty="0" smtClean="0"/>
              <a:t> </a:t>
            </a:r>
            <a:r>
              <a:rPr lang="en-US" sz="2000" dirty="0" smtClean="0"/>
              <a:t>       </a:t>
            </a:r>
            <a:r>
              <a:rPr lang="en-US" sz="2000" dirty="0" smtClean="0"/>
              <a:t>B</a:t>
            </a:r>
            <a:r>
              <a:rPr lang="en-US" sz="2000" dirty="0" smtClean="0"/>
              <a:t>. &amp; Hubbard, R., 2002, </a:t>
            </a:r>
            <a:r>
              <a:rPr lang="en-US" sz="2000" dirty="0" smtClean="0"/>
              <a:t>p.131</a:t>
            </a:r>
            <a:r>
              <a:rPr lang="en-US" sz="2000" dirty="0" smtClean="0"/>
              <a:t>), “For those children</a:t>
            </a:r>
            <a:r>
              <a:rPr lang="en-US" sz="2000" dirty="0" smtClean="0"/>
              <a:t> </a:t>
            </a:r>
          </a:p>
          <a:p>
            <a:pPr>
              <a:buNone/>
            </a:pPr>
            <a:r>
              <a:rPr lang="en-US" sz="2000" dirty="0" smtClean="0"/>
              <a:t>        </a:t>
            </a:r>
            <a:r>
              <a:rPr lang="en-US" sz="2000" dirty="0" smtClean="0"/>
              <a:t>whose</a:t>
            </a:r>
            <a:r>
              <a:rPr lang="en-US" sz="2000" dirty="0" smtClean="0"/>
              <a:t> </a:t>
            </a:r>
            <a:r>
              <a:rPr lang="en-US" sz="2000" dirty="0" smtClean="0"/>
              <a:t>home based ways</a:t>
            </a:r>
            <a:r>
              <a:rPr lang="en-US" sz="2000" dirty="0" smtClean="0"/>
              <a:t> </a:t>
            </a:r>
            <a:r>
              <a:rPr lang="en-US" sz="2000" dirty="0" smtClean="0"/>
              <a:t>of talking</a:t>
            </a:r>
            <a:r>
              <a:rPr lang="en-US" sz="2000" dirty="0" smtClean="0"/>
              <a:t> are not similar</a:t>
            </a:r>
            <a:r>
              <a:rPr lang="en-US" sz="2000" dirty="0" smtClean="0"/>
              <a:t> </a:t>
            </a:r>
          </a:p>
          <a:p>
            <a:pPr>
              <a:buNone/>
            </a:pPr>
            <a:r>
              <a:rPr lang="en-US" sz="2000" dirty="0" smtClean="0"/>
              <a:t>        to</a:t>
            </a:r>
            <a:r>
              <a:rPr lang="en-US" sz="2000" dirty="0" smtClean="0"/>
              <a:t> school</a:t>
            </a:r>
            <a:r>
              <a:rPr lang="en-US" sz="2000" dirty="0" smtClean="0"/>
              <a:t> based ways</a:t>
            </a:r>
            <a:r>
              <a:rPr lang="en-US" sz="2000" dirty="0" smtClean="0"/>
              <a:t> of talking, or for whom the</a:t>
            </a:r>
            <a:r>
              <a:rPr lang="en-US" sz="2000" dirty="0" smtClean="0"/>
              <a:t> rules </a:t>
            </a:r>
          </a:p>
          <a:p>
            <a:pPr>
              <a:buNone/>
            </a:pPr>
            <a:r>
              <a:rPr lang="en-US" sz="2000" dirty="0" smtClean="0"/>
              <a:t>        of</a:t>
            </a:r>
            <a:r>
              <a:rPr lang="en-US" sz="2000" dirty="0" smtClean="0"/>
              <a:t> language are not clear, moving</a:t>
            </a:r>
            <a:r>
              <a:rPr lang="en-US" sz="2000" dirty="0" smtClean="0"/>
              <a:t> into</a:t>
            </a:r>
            <a:r>
              <a:rPr lang="en-US" sz="2000" dirty="0" smtClean="0"/>
              <a:t> the multiple</a:t>
            </a:r>
            <a:r>
              <a:rPr lang="en-US" sz="2000" dirty="0" smtClean="0"/>
              <a:t> </a:t>
            </a:r>
          </a:p>
          <a:p>
            <a:pPr>
              <a:buNone/>
            </a:pPr>
            <a:r>
              <a:rPr lang="en-US" sz="2000" dirty="0" smtClean="0"/>
              <a:t>        </a:t>
            </a:r>
            <a:r>
              <a:rPr lang="en-US" sz="2000" dirty="0" smtClean="0"/>
              <a:t>discourses</a:t>
            </a:r>
            <a:r>
              <a:rPr lang="en-US" sz="2000" dirty="0" smtClean="0"/>
              <a:t> that schools  present will be more difficult.”  </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In plain English,  please! </a:t>
            </a:r>
            <a:br>
              <a:rPr lang="en-US" dirty="0" smtClean="0"/>
            </a:br>
            <a:endParaRPr lang="en-US" dirty="0"/>
          </a:p>
        </p:txBody>
      </p:sp>
      <p:sp>
        <p:nvSpPr>
          <p:cNvPr id="3" name="Content Placeholder 2"/>
          <p:cNvSpPr>
            <a:spLocks noGrp="1"/>
          </p:cNvSpPr>
          <p:nvPr>
            <p:ph idx="1"/>
          </p:nvPr>
        </p:nvSpPr>
        <p:spPr/>
        <p:txBody>
          <a:bodyPr/>
          <a:lstStyle/>
          <a:p>
            <a:pPr lvl="0">
              <a:buNone/>
            </a:pPr>
            <a:r>
              <a:rPr lang="en-US" sz="2400" dirty="0" smtClean="0"/>
              <a:t> Essentially, if  the language students are using</a:t>
            </a:r>
            <a:r>
              <a:rPr lang="en-US" sz="2400" dirty="0" smtClean="0"/>
              <a:t>    outside</a:t>
            </a:r>
            <a:r>
              <a:rPr lang="en-US" sz="2400" dirty="0" smtClean="0"/>
              <a:t>  of school does not match rules of the academic language being used in </a:t>
            </a:r>
            <a:r>
              <a:rPr lang="en-US" sz="2400" b="1" dirty="0" smtClean="0"/>
              <a:t>instruction and assessment</a:t>
            </a:r>
            <a:r>
              <a:rPr lang="en-US" sz="2400" dirty="0" smtClean="0"/>
              <a:t>, the student may have a hard time decoding and adjusting their language to match that of the classroom. When the two don’t match, there is a disconnect and students may find themselves struggling. </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Here is a  common example…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Standard  American English (SAE):</a:t>
            </a:r>
            <a:endParaRPr lang="en-US" dirty="0" smtClean="0"/>
          </a:p>
          <a:p>
            <a:pPr lvl="0">
              <a:buNone/>
            </a:pPr>
            <a:r>
              <a:rPr lang="en-US" dirty="0" smtClean="0"/>
              <a:t>“That is John’s book.” – The possession is implied by the apostrophe + s. </a:t>
            </a:r>
          </a:p>
          <a:p>
            <a:endParaRPr lang="en-US" b="1" dirty="0" smtClean="0"/>
          </a:p>
          <a:p>
            <a:r>
              <a:rPr lang="en-US" b="1" dirty="0" smtClean="0"/>
              <a:t>African-American  Vernacular English (AAVE):</a:t>
            </a:r>
            <a:endParaRPr lang="en-US" dirty="0" smtClean="0"/>
          </a:p>
          <a:p>
            <a:pPr lvl="0">
              <a:buNone/>
            </a:pPr>
            <a:r>
              <a:rPr lang="en-US" dirty="0" smtClean="0"/>
              <a:t>“That John book.” – The possession is implied by whatever comes in front of the noun. </a:t>
            </a:r>
          </a:p>
          <a:p>
            <a:pPr>
              <a:buNone/>
            </a:pPr>
            <a:endParaRPr lang="en-US" dirty="0" smtClean="0"/>
          </a:p>
          <a:p>
            <a:r>
              <a:rPr lang="en-US" b="1" dirty="0" smtClean="0"/>
              <a:t>The  Issue:</a:t>
            </a:r>
            <a:endParaRPr lang="en-US" dirty="0" smtClean="0"/>
          </a:p>
          <a:p>
            <a:pPr>
              <a:buNone/>
            </a:pPr>
            <a:r>
              <a:rPr lang="en-US" dirty="0" smtClean="0"/>
              <a:t>To the teacher grading  the AAVE version appears</a:t>
            </a:r>
          </a:p>
          <a:p>
            <a:pPr>
              <a:buNone/>
            </a:pPr>
            <a:r>
              <a:rPr lang="en-US" dirty="0" smtClean="0"/>
              <a:t>grammatically wrong and  the student would be marked</a:t>
            </a:r>
          </a:p>
          <a:p>
            <a:pPr>
              <a:buNone/>
            </a:pPr>
            <a:r>
              <a:rPr lang="en-US" dirty="0" smtClean="0"/>
              <a:t>down. To the student  to grew up using AAVE, that</a:t>
            </a:r>
          </a:p>
          <a:p>
            <a:pPr>
              <a:buNone/>
            </a:pPr>
            <a:r>
              <a:rPr lang="en-US" dirty="0" smtClean="0"/>
              <a:t> response </a:t>
            </a:r>
            <a:r>
              <a:rPr lang="en-US" b="1" i="1" dirty="0" smtClean="0"/>
              <a:t> is</a:t>
            </a:r>
            <a:r>
              <a:rPr lang="en-US" b="1" dirty="0" smtClean="0"/>
              <a:t> </a:t>
            </a:r>
            <a:r>
              <a:rPr lang="en-US" dirty="0" smtClean="0"/>
              <a:t>rule based and seems correct.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2895600"/>
          </a:xfrm>
        </p:spPr>
        <p:txBody>
          <a:bodyPr>
            <a:normAutofit fontScale="90000"/>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How  do we help our                 successfully students  </a:t>
            </a:r>
            <a:br>
              <a:rPr lang="en-US" dirty="0" smtClean="0"/>
            </a:br>
            <a:r>
              <a:rPr lang="en-US" dirty="0" smtClean="0"/>
              <a:t>navigate  between AAVE and </a:t>
            </a:r>
            <a:br>
              <a:rPr lang="en-US" dirty="0" smtClean="0"/>
            </a:br>
            <a:r>
              <a:rPr lang="en-US" dirty="0" smtClean="0"/>
              <a:t>SAE? </a:t>
            </a:r>
            <a:br>
              <a:rPr lang="en-US" dirty="0" smtClean="0"/>
            </a:br>
            <a:endParaRPr lang="en-US" dirty="0"/>
          </a:p>
        </p:txBody>
      </p:sp>
      <p:sp>
        <p:nvSpPr>
          <p:cNvPr id="3" name="Content Placeholder 2"/>
          <p:cNvSpPr>
            <a:spLocks noGrp="1"/>
          </p:cNvSpPr>
          <p:nvPr>
            <p:ph idx="1"/>
          </p:nvPr>
        </p:nvSpPr>
        <p:spPr>
          <a:xfrm>
            <a:off x="381000" y="1600200"/>
            <a:ext cx="7239000" cy="4846320"/>
          </a:xfrm>
        </p:spPr>
        <p:txBody>
          <a:bodyPr>
            <a:normAutofit fontScale="77500" lnSpcReduction="20000"/>
          </a:bodyPr>
          <a:lstStyle/>
          <a:p>
            <a:endParaRPr lang="en-US" dirty="0" smtClean="0"/>
          </a:p>
          <a:p>
            <a:endParaRPr lang="en-US" dirty="0" smtClean="0"/>
          </a:p>
          <a:p>
            <a:endParaRPr lang="en-US" dirty="0" smtClean="0"/>
          </a:p>
          <a:p>
            <a:r>
              <a:rPr lang="en-US" dirty="0" smtClean="0"/>
              <a:t>According to Coffey (2009)  ““[Code-switching] can</a:t>
            </a:r>
          </a:p>
          <a:p>
            <a:pPr>
              <a:buNone/>
            </a:pPr>
            <a:r>
              <a:rPr lang="en-US" dirty="0" smtClean="0"/>
              <a:t>involve the alternation  between two different languages,</a:t>
            </a:r>
          </a:p>
          <a:p>
            <a:pPr>
              <a:buNone/>
            </a:pPr>
            <a:r>
              <a:rPr lang="en-US" dirty="0" smtClean="0"/>
              <a:t>two tonal registers, or  a dialectical shift within the same</a:t>
            </a:r>
          </a:p>
          <a:p>
            <a:pPr>
              <a:buNone/>
            </a:pPr>
            <a:r>
              <a:rPr lang="en-US" dirty="0" smtClean="0"/>
              <a:t>language such as Standard  English and Black English.”</a:t>
            </a:r>
          </a:p>
          <a:p>
            <a:pPr>
              <a:buNone/>
            </a:pPr>
            <a:r>
              <a:rPr lang="en-US" dirty="0" smtClean="0"/>
              <a:t>[Others] also argue that  code-switching is “a linguistic tool and a  sign of the participants’ awareness of</a:t>
            </a:r>
          </a:p>
          <a:p>
            <a:pPr>
              <a:buNone/>
            </a:pPr>
            <a:r>
              <a:rPr lang="en-US" dirty="0" smtClean="0"/>
              <a:t>alternative communicative conventions.”  Furthermore,</a:t>
            </a:r>
          </a:p>
          <a:p>
            <a:pPr>
              <a:buNone/>
            </a:pPr>
            <a:r>
              <a:rPr lang="en-US" dirty="0" smtClean="0"/>
              <a:t>code-switching has been  described as “a strategy at </a:t>
            </a:r>
          </a:p>
          <a:p>
            <a:pPr>
              <a:buNone/>
            </a:pPr>
            <a:r>
              <a:rPr lang="en-US" dirty="0" smtClean="0"/>
              <a:t>negotiating power for  the speaker” and “reflects culture and</a:t>
            </a:r>
          </a:p>
          <a:p>
            <a:pPr>
              <a:buNone/>
            </a:pPr>
            <a:r>
              <a:rPr lang="en-US" dirty="0" smtClean="0"/>
              <a:t>identity and promotes  solidarity.” (Code-Switching with</a:t>
            </a:r>
          </a:p>
          <a:p>
            <a:pPr>
              <a:buNone/>
            </a:pPr>
            <a:r>
              <a:rPr lang="en-US" dirty="0" smtClean="0"/>
              <a:t>dialects of African American  or Black English section,</a:t>
            </a:r>
          </a:p>
          <a:p>
            <a:pPr>
              <a:buNone/>
            </a:pPr>
            <a:r>
              <a:rPr lang="en-US" dirty="0" smtClean="0"/>
              <a:t>para.2.)</a:t>
            </a:r>
          </a:p>
          <a:p>
            <a:pPr>
              <a:buNone/>
            </a:pPr>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Code-Switching in  action… </a:t>
            </a:r>
            <a:br>
              <a:rPr lang="en-US" dirty="0" smtClean="0"/>
            </a:br>
            <a:endParaRPr lang="en-US" dirty="0"/>
          </a:p>
        </p:txBody>
      </p:sp>
      <p:sp>
        <p:nvSpPr>
          <p:cNvPr id="3" name="Content Placeholder 2"/>
          <p:cNvSpPr>
            <a:spLocks noGrp="1"/>
          </p:cNvSpPr>
          <p:nvPr>
            <p:ph idx="1"/>
          </p:nvPr>
        </p:nvSpPr>
        <p:spPr/>
        <p:txBody>
          <a:bodyPr/>
          <a:lstStyle/>
          <a:p>
            <a:r>
              <a:rPr lang="en-US" dirty="0" smtClean="0"/>
              <a:t>There are 2 approaches  that linguists go</a:t>
            </a:r>
          </a:p>
          <a:p>
            <a:pPr>
              <a:buNone/>
            </a:pPr>
            <a:r>
              <a:rPr lang="en-US" dirty="0" smtClean="0"/>
              <a:t>about when code switching: </a:t>
            </a:r>
          </a:p>
          <a:p>
            <a:pPr lvl="0">
              <a:buNone/>
            </a:pPr>
            <a:endParaRPr lang="en-US" b="1" dirty="0" smtClean="0"/>
          </a:p>
          <a:p>
            <a:pPr lvl="0">
              <a:buNone/>
            </a:pPr>
            <a:r>
              <a:rPr lang="en-US" b="1" dirty="0" smtClean="0"/>
              <a:t>The  </a:t>
            </a:r>
            <a:r>
              <a:rPr lang="en-US" b="1" dirty="0" err="1" smtClean="0"/>
              <a:t>correctionist</a:t>
            </a:r>
            <a:r>
              <a:rPr lang="en-US" b="1" dirty="0" smtClean="0"/>
              <a:t> approach</a:t>
            </a:r>
            <a:r>
              <a:rPr lang="en-US" dirty="0" smtClean="0"/>
              <a:t> </a:t>
            </a:r>
          </a:p>
          <a:p>
            <a:endParaRPr lang="en-US" dirty="0" smtClean="0"/>
          </a:p>
          <a:p>
            <a:pPr lvl="0">
              <a:buNone/>
            </a:pPr>
            <a:r>
              <a:rPr lang="en-US" b="1" dirty="0" smtClean="0"/>
              <a:t>The  </a:t>
            </a:r>
            <a:r>
              <a:rPr lang="en-US" b="1" dirty="0" err="1" smtClean="0"/>
              <a:t>contrastivist</a:t>
            </a:r>
            <a:r>
              <a:rPr lang="en-US" b="1" dirty="0" smtClean="0"/>
              <a:t> approach</a:t>
            </a:r>
            <a:r>
              <a:rPr lang="en-US" dirty="0" smtClean="0"/>
              <a:t>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a:t>
            </a:r>
            <a:r>
              <a:rPr lang="en-US" dirty="0" err="1" smtClean="0"/>
              <a:t>correctionist</a:t>
            </a:r>
            <a:r>
              <a:rPr lang="en-US" dirty="0" smtClean="0"/>
              <a:t>  approach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sz="2900" dirty="0" smtClean="0"/>
              <a:t>“The </a:t>
            </a:r>
            <a:r>
              <a:rPr lang="en-US" sz="2900" dirty="0" err="1" smtClean="0"/>
              <a:t>correctionist</a:t>
            </a:r>
            <a:r>
              <a:rPr lang="en-US" sz="2900" dirty="0" smtClean="0"/>
              <a:t> approach to language response</a:t>
            </a:r>
          </a:p>
          <a:p>
            <a:pPr>
              <a:buNone/>
            </a:pPr>
            <a:r>
              <a:rPr lang="en-US" sz="2900" dirty="0" smtClean="0"/>
              <a:t>‘diagnoses the child’s home speech as ‘poor English’ or</a:t>
            </a:r>
          </a:p>
          <a:p>
            <a:pPr>
              <a:buNone/>
            </a:pPr>
            <a:r>
              <a:rPr lang="en-US" sz="2900" dirty="0" smtClean="0"/>
              <a:t>‘bad grammar,’ finding that the child does not know how to</a:t>
            </a:r>
          </a:p>
          <a:p>
            <a:pPr>
              <a:buNone/>
            </a:pPr>
            <a:r>
              <a:rPr lang="en-US" sz="2900" dirty="0" smtClean="0"/>
              <a:t>show plurality, possession,  and tense,’ or the child ‘has</a:t>
            </a:r>
          </a:p>
          <a:p>
            <a:pPr>
              <a:buNone/>
            </a:pPr>
            <a:r>
              <a:rPr lang="en-US" sz="2900" dirty="0" smtClean="0"/>
              <a:t>problems’ with these.’  This approach assumes that</a:t>
            </a:r>
          </a:p>
          <a:p>
            <a:pPr>
              <a:buNone/>
            </a:pPr>
            <a:r>
              <a:rPr lang="en-US" sz="2900" dirty="0" smtClean="0"/>
              <a:t>‘Standard English’ is the only proper form of language and</a:t>
            </a:r>
          </a:p>
          <a:p>
            <a:pPr>
              <a:buNone/>
            </a:pPr>
            <a:r>
              <a:rPr lang="en-US" sz="2900" dirty="0" smtClean="0"/>
              <a:t>tries to do away  with the child’s home language. Because</a:t>
            </a:r>
          </a:p>
          <a:p>
            <a:pPr>
              <a:buNone/>
            </a:pPr>
            <a:r>
              <a:rPr lang="en-US" sz="2900" dirty="0" smtClean="0"/>
              <a:t>classrooms are not culturally  or linguistically monolithic, this</a:t>
            </a:r>
          </a:p>
          <a:p>
            <a:pPr>
              <a:buNone/>
            </a:pPr>
            <a:r>
              <a:rPr lang="en-US" sz="2900" dirty="0" smtClean="0"/>
              <a:t>approach tends to exclude  those students who are not</a:t>
            </a:r>
          </a:p>
          <a:p>
            <a:pPr>
              <a:buNone/>
            </a:pPr>
            <a:r>
              <a:rPr lang="en-US" sz="2900" dirty="0" smtClean="0"/>
              <a:t>fluent in ‘Standard  English’” (Coffee, 2009, Code Switching</a:t>
            </a:r>
          </a:p>
          <a:p>
            <a:pPr>
              <a:buNone/>
            </a:pPr>
            <a:r>
              <a:rPr lang="en-US" sz="2900" dirty="0" smtClean="0"/>
              <a:t>in Practice section, para.1).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t>Correctionist</a:t>
            </a:r>
            <a:r>
              <a:rPr lang="en-US" dirty="0" smtClean="0"/>
              <a:t> example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Student  says:</a:t>
            </a:r>
            <a:endParaRPr lang="en-US" dirty="0" smtClean="0"/>
          </a:p>
          <a:p>
            <a:pPr>
              <a:buNone/>
            </a:pPr>
            <a:r>
              <a:rPr lang="en-US" dirty="0" smtClean="0"/>
              <a:t>“We was walking to  school today.”</a:t>
            </a:r>
          </a:p>
          <a:p>
            <a:pPr>
              <a:buNone/>
            </a:pPr>
            <a:endParaRPr lang="en-US" b="1" dirty="0" smtClean="0"/>
          </a:p>
          <a:p>
            <a:pPr>
              <a:buNone/>
            </a:pPr>
            <a:r>
              <a:rPr lang="en-US" b="1" dirty="0" err="1" smtClean="0"/>
              <a:t>Correctionist</a:t>
            </a:r>
            <a:r>
              <a:rPr lang="en-US" b="1" dirty="0" smtClean="0"/>
              <a:t>  says:</a:t>
            </a:r>
            <a:endParaRPr lang="en-US" dirty="0" smtClean="0"/>
          </a:p>
          <a:p>
            <a:pPr>
              <a:buNone/>
            </a:pPr>
            <a:r>
              <a:rPr lang="en-US" dirty="0" smtClean="0"/>
              <a:t>“Wrong.”  We</a:t>
            </a:r>
            <a:r>
              <a:rPr lang="en-US" dirty="0" smtClean="0"/>
              <a:t> is plural</a:t>
            </a:r>
            <a:r>
              <a:rPr lang="en-US" dirty="0" smtClean="0"/>
              <a:t> and</a:t>
            </a:r>
            <a:r>
              <a:rPr lang="en-US" dirty="0" smtClean="0"/>
              <a:t> was walking is</a:t>
            </a:r>
            <a:endParaRPr lang="en-US" dirty="0" smtClean="0"/>
          </a:p>
          <a:p>
            <a:pPr>
              <a:buNone/>
            </a:pPr>
            <a:r>
              <a:rPr lang="en-US" dirty="0" smtClean="0"/>
              <a:t>singular.  This</a:t>
            </a:r>
            <a:r>
              <a:rPr lang="en-US" dirty="0" smtClean="0"/>
              <a:t> violates</a:t>
            </a:r>
            <a:r>
              <a:rPr lang="en-US" dirty="0" smtClean="0"/>
              <a:t> Standard</a:t>
            </a:r>
            <a:r>
              <a:rPr lang="en-US" dirty="0" smtClean="0"/>
              <a:t>-American</a:t>
            </a:r>
          </a:p>
          <a:p>
            <a:pPr>
              <a:buNone/>
            </a:pPr>
            <a:r>
              <a:rPr lang="en-US" dirty="0" smtClean="0"/>
              <a:t>English rules of subject-verb</a:t>
            </a:r>
            <a:r>
              <a:rPr lang="en-US" dirty="0" smtClean="0"/>
              <a:t> agreement</a:t>
            </a:r>
            <a:r>
              <a:rPr lang="en-US" dirty="0" smtClean="0"/>
              <a:t>,</a:t>
            </a:r>
          </a:p>
          <a:p>
            <a:pPr>
              <a:buNone/>
            </a:pPr>
            <a:r>
              <a:rPr lang="en-US" dirty="0" smtClean="0"/>
              <a:t>which all American-English</a:t>
            </a:r>
            <a:r>
              <a:rPr lang="en-US" dirty="0" smtClean="0"/>
              <a:t> speakers</a:t>
            </a:r>
            <a:r>
              <a:rPr lang="en-US" dirty="0" smtClean="0"/>
              <a:t> must </a:t>
            </a:r>
          </a:p>
          <a:p>
            <a:pPr>
              <a:buNone/>
            </a:pPr>
            <a:r>
              <a:rPr lang="en-US" dirty="0" smtClean="0"/>
              <a:t>follow.</a:t>
            </a:r>
          </a:p>
          <a:p>
            <a:pPr>
              <a:buNone/>
            </a:pPr>
            <a:r>
              <a:rPr lang="en-US" dirty="0" smtClean="0"/>
              <a:t>The correct answer </a:t>
            </a:r>
            <a:r>
              <a:rPr lang="en-US" dirty="0" smtClean="0"/>
              <a:t>is:  “</a:t>
            </a:r>
            <a:r>
              <a:rPr lang="en-US" dirty="0" smtClean="0"/>
              <a:t>We were walking to school</a:t>
            </a:r>
          </a:p>
          <a:p>
            <a:pPr>
              <a:buNone/>
            </a:pPr>
            <a:r>
              <a:rPr lang="en-US" dirty="0" smtClean="0"/>
              <a:t>today.”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a:t>
            </a:r>
            <a:r>
              <a:rPr lang="en-US" dirty="0" err="1" smtClean="0"/>
              <a:t>contrastivist</a:t>
            </a:r>
            <a:r>
              <a:rPr lang="en-US" dirty="0" smtClean="0"/>
              <a:t>  approach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primary principle of the </a:t>
            </a:r>
            <a:r>
              <a:rPr lang="en-US" dirty="0" err="1" smtClean="0"/>
              <a:t>contrastivist</a:t>
            </a:r>
            <a:r>
              <a:rPr lang="en-US" dirty="0" smtClean="0"/>
              <a:t> approach is that</a:t>
            </a:r>
          </a:p>
          <a:p>
            <a:pPr>
              <a:buNone/>
            </a:pPr>
            <a:r>
              <a:rPr lang="en-US" dirty="0" smtClean="0"/>
              <a:t>‘language comes in diverse varieties.’ This ‘linguistically</a:t>
            </a:r>
          </a:p>
          <a:p>
            <a:pPr>
              <a:buNone/>
            </a:pPr>
            <a:r>
              <a:rPr lang="en-US" dirty="0" smtClean="0"/>
              <a:t>informed model’ recognizes  that the student’s home</a:t>
            </a:r>
          </a:p>
          <a:p>
            <a:pPr>
              <a:buNone/>
            </a:pPr>
            <a:r>
              <a:rPr lang="en-US" dirty="0" smtClean="0"/>
              <a:t>language is not any  more deficient in structure than the</a:t>
            </a:r>
          </a:p>
          <a:p>
            <a:pPr>
              <a:buNone/>
            </a:pPr>
            <a:r>
              <a:rPr lang="en-US" dirty="0" smtClean="0"/>
              <a:t>school language. In this  approach, teachers ‘help children</a:t>
            </a:r>
          </a:p>
          <a:p>
            <a:pPr>
              <a:buNone/>
            </a:pPr>
            <a:r>
              <a:rPr lang="en-US" dirty="0" smtClean="0"/>
              <a:t>become explicitly aware  of the grammatical differences’</a:t>
            </a:r>
          </a:p>
          <a:p>
            <a:pPr>
              <a:buNone/>
            </a:pPr>
            <a:r>
              <a:rPr lang="en-US" dirty="0" smtClean="0"/>
              <a:t>between the formal ‘Standard  English’ and the informal</a:t>
            </a:r>
          </a:p>
          <a:p>
            <a:pPr>
              <a:buNone/>
            </a:pPr>
            <a:r>
              <a:rPr lang="en-US" dirty="0" smtClean="0"/>
              <a:t>home language. ‘Knowing  this, children learn to code-switch</a:t>
            </a:r>
          </a:p>
          <a:p>
            <a:pPr>
              <a:buNone/>
            </a:pPr>
            <a:r>
              <a:rPr lang="en-US" dirty="0" smtClean="0"/>
              <a:t>between the language of  the home and the language of the</a:t>
            </a:r>
          </a:p>
          <a:p>
            <a:pPr>
              <a:buNone/>
            </a:pPr>
            <a:r>
              <a:rPr lang="en-US" dirty="0" smtClean="0"/>
              <a:t>school as appropriate  to the time, place, audience, and</a:t>
            </a:r>
          </a:p>
          <a:p>
            <a:pPr>
              <a:buNone/>
            </a:pPr>
            <a:r>
              <a:rPr lang="en-US" dirty="0" smtClean="0"/>
              <a:t>communicative purpose.” When  an educator prepares a</a:t>
            </a:r>
          </a:p>
          <a:p>
            <a:pPr>
              <a:buNone/>
            </a:pPr>
            <a:r>
              <a:rPr lang="en-US" dirty="0" smtClean="0"/>
              <a:t>student to code-switch,  the student becomes explicitly aware</a:t>
            </a:r>
          </a:p>
          <a:p>
            <a:pPr>
              <a:buNone/>
            </a:pPr>
            <a:r>
              <a:rPr lang="en-US" dirty="0" smtClean="0"/>
              <a:t>of how to select  the appropriate language to use in the  given</a:t>
            </a:r>
          </a:p>
          <a:p>
            <a:pPr>
              <a:buNone/>
            </a:pPr>
            <a:r>
              <a:rPr lang="en-US" dirty="0" smtClean="0"/>
              <a:t>Context” (Coffee, Code  Switching in Practice section, </a:t>
            </a:r>
            <a:r>
              <a:rPr lang="en-US" dirty="0" err="1" smtClean="0"/>
              <a:t>para</a:t>
            </a:r>
            <a:r>
              <a:rPr lang="en-US" dirty="0" smtClean="0"/>
              <a:t>. 2).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t>Contrastivist</a:t>
            </a:r>
            <a:r>
              <a:rPr lang="en-US" dirty="0" smtClean="0"/>
              <a:t> example </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smtClean="0"/>
              <a:t>Student  says:</a:t>
            </a:r>
            <a:endParaRPr lang="en-US" dirty="0" smtClean="0"/>
          </a:p>
          <a:p>
            <a:pPr>
              <a:buNone/>
            </a:pPr>
            <a:r>
              <a:rPr lang="en-US" dirty="0" smtClean="0"/>
              <a:t>“He</a:t>
            </a:r>
            <a:r>
              <a:rPr lang="en-US" dirty="0" smtClean="0"/>
              <a:t> go to the store</a:t>
            </a:r>
            <a:r>
              <a:rPr lang="en-US" dirty="0" smtClean="0"/>
              <a:t> yesterday.” </a:t>
            </a:r>
            <a:endParaRPr lang="en-US" b="1" dirty="0" smtClean="0"/>
          </a:p>
          <a:p>
            <a:pPr>
              <a:buNone/>
            </a:pPr>
            <a:r>
              <a:rPr lang="en-US" b="1" dirty="0" err="1" smtClean="0"/>
              <a:t>Contrastivist</a:t>
            </a:r>
            <a:r>
              <a:rPr lang="en-US" b="1" dirty="0" smtClean="0"/>
              <a:t>  says:</a:t>
            </a:r>
            <a:endParaRPr lang="en-US" dirty="0" smtClean="0"/>
          </a:p>
          <a:p>
            <a:pPr>
              <a:buNone/>
            </a:pPr>
            <a:r>
              <a:rPr lang="en-US" dirty="0" smtClean="0"/>
              <a:t>“That’s</a:t>
            </a:r>
            <a:r>
              <a:rPr lang="en-US" dirty="0" smtClean="0"/>
              <a:t> very good. Tell</a:t>
            </a:r>
            <a:r>
              <a:rPr lang="en-US" dirty="0" smtClean="0"/>
              <a:t> me</a:t>
            </a:r>
            <a:r>
              <a:rPr lang="en-US" dirty="0" smtClean="0"/>
              <a:t> what part of the sentence tells us when</a:t>
            </a:r>
            <a:r>
              <a:rPr lang="en-US" dirty="0" smtClean="0"/>
              <a:t> that</a:t>
            </a:r>
            <a:r>
              <a:rPr lang="en-US" dirty="0" smtClean="0"/>
              <a:t> happened</a:t>
            </a:r>
            <a:r>
              <a:rPr lang="en-US" dirty="0" smtClean="0"/>
              <a:t>?”</a:t>
            </a:r>
          </a:p>
          <a:p>
            <a:pPr>
              <a:buNone/>
            </a:pPr>
            <a:r>
              <a:rPr lang="en-US" dirty="0" smtClean="0"/>
              <a:t>(Yesterday.)</a:t>
            </a:r>
            <a:endParaRPr lang="en-US" dirty="0" smtClean="0"/>
          </a:p>
          <a:p>
            <a:pPr>
              <a:buNone/>
            </a:pPr>
            <a:r>
              <a:rPr lang="en-US" dirty="0" smtClean="0"/>
              <a:t>“Now</a:t>
            </a:r>
            <a:r>
              <a:rPr lang="en-US" dirty="0" smtClean="0"/>
              <a:t> tell me if we</a:t>
            </a:r>
            <a:r>
              <a:rPr lang="en-US" dirty="0" smtClean="0"/>
              <a:t> took</a:t>
            </a:r>
            <a:r>
              <a:rPr lang="en-US" dirty="0" smtClean="0"/>
              <a:t> out the word</a:t>
            </a:r>
            <a:endParaRPr lang="en-US" dirty="0" smtClean="0"/>
          </a:p>
          <a:p>
            <a:pPr>
              <a:buNone/>
            </a:pPr>
            <a:r>
              <a:rPr lang="en-US" dirty="0" smtClean="0"/>
              <a:t>‘yesterday,’ </a:t>
            </a:r>
            <a:r>
              <a:rPr lang="en-US" dirty="0" smtClean="0"/>
              <a:t>how</a:t>
            </a:r>
            <a:r>
              <a:rPr lang="en-US" dirty="0" smtClean="0"/>
              <a:t> we could</a:t>
            </a:r>
            <a:r>
              <a:rPr lang="en-US" dirty="0" smtClean="0"/>
              <a:t> </a:t>
            </a:r>
            <a:r>
              <a:rPr lang="en-US" dirty="0" smtClean="0"/>
              <a:t>say</a:t>
            </a:r>
            <a:r>
              <a:rPr lang="en-US" dirty="0" smtClean="0"/>
              <a:t> that sentence</a:t>
            </a:r>
            <a:r>
              <a:rPr lang="en-US" dirty="0" smtClean="0"/>
              <a:t> </a:t>
            </a:r>
          </a:p>
          <a:p>
            <a:pPr>
              <a:buNone/>
            </a:pPr>
            <a:r>
              <a:rPr lang="en-US" dirty="0" smtClean="0"/>
              <a:t>and still</a:t>
            </a:r>
            <a:r>
              <a:rPr lang="en-US" dirty="0" smtClean="0"/>
              <a:t> know it</a:t>
            </a:r>
            <a:r>
              <a:rPr lang="en-US" dirty="0" smtClean="0"/>
              <a:t> happened</a:t>
            </a:r>
            <a:r>
              <a:rPr lang="en-US" dirty="0" smtClean="0"/>
              <a:t> in the past?</a:t>
            </a:r>
          </a:p>
          <a:p>
            <a:pPr>
              <a:buNone/>
            </a:pPr>
            <a:r>
              <a:rPr lang="en-US" dirty="0" smtClean="0"/>
              <a:t>(He went to the store.) </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Ebonics</a:t>
            </a:r>
            <a:endParaRPr lang="en-US" dirty="0"/>
          </a:p>
        </p:txBody>
      </p:sp>
      <p:sp>
        <p:nvSpPr>
          <p:cNvPr id="3" name="Content Placeholder 2"/>
          <p:cNvSpPr>
            <a:spLocks noGrp="1"/>
          </p:cNvSpPr>
          <p:nvPr>
            <p:ph idx="1"/>
          </p:nvPr>
        </p:nvSpPr>
        <p:spPr/>
        <p:txBody>
          <a:bodyPr/>
          <a:lstStyle/>
          <a:p>
            <a:pPr algn="ctr">
              <a:buNone/>
            </a:pPr>
            <a:r>
              <a:rPr lang="en-US" dirty="0" smtClean="0"/>
              <a:t>African American English</a:t>
            </a:r>
          </a:p>
          <a:p>
            <a:endParaRPr lang="en-US" dirty="0" smtClean="0"/>
          </a:p>
          <a:p>
            <a:endParaRPr lang="en-US" dirty="0" smtClean="0"/>
          </a:p>
          <a:p>
            <a:r>
              <a:rPr lang="en-US" dirty="0" smtClean="0"/>
              <a:t>A non-standard variety of English spoken by African American in the United States, specifically in urban and rural communities.</a:t>
            </a:r>
          </a:p>
          <a:p>
            <a:pPr>
              <a:buNone/>
            </a:pPr>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What’s best? </a:t>
            </a:r>
            <a:br>
              <a:rPr lang="en-US" dirty="0" smtClean="0"/>
            </a:b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Most linguists recommend  moving away from the </a:t>
            </a:r>
            <a:r>
              <a:rPr lang="en-US" dirty="0" err="1" smtClean="0"/>
              <a:t>correctionist</a:t>
            </a:r>
            <a:r>
              <a:rPr lang="en-US" dirty="0" smtClean="0"/>
              <a:t> approach. </a:t>
            </a:r>
          </a:p>
          <a:p>
            <a:pPr>
              <a:buNone/>
            </a:pPr>
            <a:r>
              <a:rPr lang="en-US" dirty="0" smtClean="0"/>
              <a:t>Coffee (2009) suggests  following these steps:</a:t>
            </a:r>
          </a:p>
          <a:p>
            <a:pPr lvl="0"/>
            <a:r>
              <a:rPr lang="en-US" dirty="0" smtClean="0"/>
              <a:t>Recognize the vernacular patterns in writing and use this to teach a whole class lesson on the differences between the “Standard English” version and the home language. Maybe use a chart to show the differences. </a:t>
            </a:r>
          </a:p>
          <a:p>
            <a:pPr lvl="0"/>
            <a:r>
              <a:rPr lang="en-US" dirty="0" smtClean="0"/>
              <a:t>Initiate conversations about how people speak differently in diverse settings. </a:t>
            </a:r>
          </a:p>
          <a:p>
            <a:pPr lvl="0"/>
            <a:r>
              <a:rPr lang="en-US" dirty="0" smtClean="0"/>
              <a:t>Engage students in a role-playing activity where they imitate different people they know within the community, and have students examine the differences in the way these people speak. </a:t>
            </a:r>
          </a:p>
          <a:p>
            <a:pPr lvl="0"/>
            <a:r>
              <a:rPr lang="en-US" dirty="0" smtClean="0"/>
              <a:t>Demonstrate how to self-correct written work for a formal purpose, and when students feel more comfortable, encourage them to read their work aloud. </a:t>
            </a:r>
          </a:p>
          <a:p>
            <a:pPr lvl="0"/>
            <a:r>
              <a:rPr lang="en-US" dirty="0" smtClean="0"/>
              <a:t>Try to be more accepting of the fact that everyone code-switches. Remember the way we respond to a friend’s question might be completely different than how we would answer the principal or superintendent’s queries. </a:t>
            </a:r>
          </a:p>
          <a:p>
            <a:pPr lvl="0"/>
            <a:r>
              <a:rPr lang="en-US" dirty="0" smtClean="0"/>
              <a:t>Introduce dialectical language through literature. Culturally rich literature is available at every grade level.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Teenagers View of </a:t>
            </a:r>
            <a:r>
              <a:rPr lang="en-US" dirty="0" err="1" smtClean="0"/>
              <a:t>ebonics</a:t>
            </a:r>
            <a:r>
              <a:rPr lang="en-US" dirty="0" smtClean="0"/>
              <a:t>?</a:t>
            </a:r>
            <a:endParaRPr lang="en-US" dirty="0"/>
          </a:p>
        </p:txBody>
      </p:sp>
      <p:sp>
        <p:nvSpPr>
          <p:cNvPr id="3" name="Content Placeholder 2"/>
          <p:cNvSpPr>
            <a:spLocks noGrp="1"/>
          </p:cNvSpPr>
          <p:nvPr>
            <p:ph idx="1"/>
          </p:nvPr>
        </p:nvSpPr>
        <p:spPr/>
        <p:txBody>
          <a:bodyPr/>
          <a:lstStyle/>
          <a:p>
            <a:r>
              <a:rPr lang="en-US" dirty="0" smtClean="0">
                <a:hlinkClick r:id="rId2"/>
              </a:rPr>
              <a:t>www</a:t>
            </a:r>
            <a:r>
              <a:rPr lang="en-US" dirty="0" smtClean="0">
                <a:hlinkClick r:id="rId2"/>
              </a:rPr>
              <a:t>.ebonics-translator.com/ebonics_dictionary.</a:t>
            </a:r>
            <a:r>
              <a:rPr lang="en-US" dirty="0" smtClean="0">
                <a:hlinkClick r:id="rId2"/>
              </a:rPr>
              <a:t>php</a:t>
            </a:r>
            <a:endParaRPr lang="en-US" dirty="0" smtClean="0"/>
          </a:p>
          <a:p>
            <a:r>
              <a:rPr lang="en-US" dirty="0" smtClean="0"/>
              <a:t>Not </a:t>
            </a:r>
            <a:r>
              <a:rPr lang="en-US" dirty="0" smtClean="0"/>
              <a:t>Bad/Not Good- It Just Is! </a:t>
            </a:r>
          </a:p>
          <a:p>
            <a:r>
              <a:rPr lang="en-US" dirty="0" smtClean="0"/>
              <a:t>Black Slang/Speech</a:t>
            </a:r>
          </a:p>
          <a:p>
            <a:r>
              <a:rPr lang="en-US" dirty="0" smtClean="0"/>
              <a:t>Be Cool/Express Themselves</a:t>
            </a:r>
          </a:p>
          <a:p>
            <a:r>
              <a:rPr lang="en-US" dirty="0" smtClean="0"/>
              <a:t>Urban Dialect/Many Cultures</a:t>
            </a:r>
          </a:p>
          <a:p>
            <a:endParaRPr lang="en-US" dirty="0" smtClean="0"/>
          </a:p>
          <a:p>
            <a:r>
              <a:rPr lang="en-US" dirty="0" smtClean="0"/>
              <a:t>Slang Dictionary</a:t>
            </a:r>
          </a:p>
          <a:p>
            <a:r>
              <a:rPr lang="en-US" dirty="0" smtClean="0"/>
              <a:t>Black English Links</a:t>
            </a:r>
          </a:p>
          <a:p>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Code switching Website:</a:t>
            </a:r>
            <a:endParaRPr lang="en-US" dirty="0"/>
          </a:p>
        </p:txBody>
      </p:sp>
      <p:sp>
        <p:nvSpPr>
          <p:cNvPr id="12" name="Content Placeholder 11"/>
          <p:cNvSpPr>
            <a:spLocks noGrp="1"/>
          </p:cNvSpPr>
          <p:nvPr>
            <p:ph idx="1"/>
          </p:nvPr>
        </p:nvSpPr>
        <p:spPr/>
        <p:txBody>
          <a:bodyPr/>
          <a:lstStyle/>
          <a:p>
            <a:r>
              <a:rPr lang="en-US" dirty="0" smtClean="0">
                <a:hlinkClick r:id="rId2"/>
              </a:rPr>
              <a:t>http://www.learner.org/workshops/hswriting/workshops/workshop5/codeswitching.</a:t>
            </a:r>
            <a:r>
              <a:rPr lang="en-US" dirty="0" smtClean="0">
                <a:hlinkClick r:id="rId2"/>
              </a:rPr>
              <a:t>html</a:t>
            </a:r>
            <a:endParaRPr lang="en-US" dirty="0" smtClean="0"/>
          </a:p>
          <a:p>
            <a:r>
              <a:rPr lang="en-US" dirty="0" smtClean="0"/>
              <a:t>Rebecca Wheeler/Expert In Code Switching</a:t>
            </a:r>
          </a:p>
          <a:p>
            <a:pPr>
              <a:buNone/>
            </a:pPr>
            <a:r>
              <a:rPr lang="en-US" dirty="0" smtClean="0"/>
              <a:t>    Language Varieties/Contrastive Analysis</a:t>
            </a:r>
          </a:p>
          <a:p>
            <a:pPr>
              <a:buNone/>
            </a:pPr>
            <a:r>
              <a:rPr lang="en-US" dirty="0" smtClean="0"/>
              <a:t>    “Flossie and the Fox” by: Patricia </a:t>
            </a:r>
            <a:r>
              <a:rPr lang="en-US" dirty="0" err="1" smtClean="0"/>
              <a:t>McKissack</a:t>
            </a:r>
            <a:endParaRPr lang="en-US" dirty="0" smtClean="0"/>
          </a:p>
          <a:p>
            <a:pPr>
              <a:buNone/>
            </a:pPr>
            <a:r>
              <a:rPr lang="en-US" dirty="0" smtClean="0"/>
              <a:t>        Flossie/AAVE</a:t>
            </a:r>
          </a:p>
          <a:p>
            <a:pPr>
              <a:buNone/>
            </a:pPr>
            <a:r>
              <a:rPr lang="en-US" dirty="0" smtClean="0"/>
              <a:t>        Fox/Standard English</a:t>
            </a:r>
          </a:p>
          <a:p>
            <a:pPr>
              <a:buNone/>
            </a:pPr>
            <a:r>
              <a:rPr lang="en-US" dirty="0" smtClean="0"/>
              <a:t>  </a:t>
            </a:r>
          </a:p>
          <a:p>
            <a:pPr>
              <a:buNone/>
            </a:pPr>
            <a:r>
              <a:rPr lang="en-US" dirty="0" smtClean="0"/>
              <a:t> </a:t>
            </a:r>
            <a:r>
              <a:rPr lang="en-US" sz="3600" dirty="0" smtClean="0"/>
              <a:t>*  </a:t>
            </a:r>
            <a:r>
              <a:rPr lang="en-US" dirty="0" smtClean="0"/>
              <a:t>Support Materials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Contrastive Analysis</a:t>
            </a:r>
            <a:endParaRPr lang="en-US" dirty="0"/>
          </a:p>
        </p:txBody>
      </p:sp>
      <p:sp>
        <p:nvSpPr>
          <p:cNvPr id="3" name="Content Placeholder 2"/>
          <p:cNvSpPr>
            <a:spLocks noGrp="1"/>
          </p:cNvSpPr>
          <p:nvPr>
            <p:ph idx="1"/>
          </p:nvPr>
        </p:nvSpPr>
        <p:spPr/>
        <p:txBody>
          <a:bodyPr/>
          <a:lstStyle/>
          <a:p>
            <a:pPr>
              <a:buNone/>
            </a:pPr>
            <a:r>
              <a:rPr lang="en-US" dirty="0" smtClean="0">
                <a:hlinkClick r:id="rId2"/>
              </a:rPr>
              <a:t>http</a:t>
            </a:r>
            <a:r>
              <a:rPr lang="en-US" dirty="0" smtClean="0">
                <a:hlinkClick r:id="rId2"/>
              </a:rPr>
              <a:t>://www.ascd.org/publications/classroom_leadership/apr1999/Using_Ebonics_or_Black_English_as_a_Bridge_to_Teaching_Standard_English.</a:t>
            </a:r>
            <a:r>
              <a:rPr lang="en-US" dirty="0" smtClean="0">
                <a:hlinkClick r:id="rId2"/>
              </a:rPr>
              <a:t>aspx</a:t>
            </a:r>
            <a:endParaRPr lang="en-US" dirty="0" smtClean="0"/>
          </a:p>
          <a:p>
            <a:pPr>
              <a:buNone/>
            </a:pPr>
            <a:endParaRPr lang="en-US" dirty="0" smtClean="0"/>
          </a:p>
          <a:p>
            <a:pPr>
              <a:buFont typeface="Wingdings" charset="2"/>
              <a:buChar char=""/>
            </a:pPr>
            <a:r>
              <a:rPr lang="en-US" dirty="0" smtClean="0"/>
              <a:t>Using Ebonics to Teach Standard English</a:t>
            </a:r>
          </a:p>
          <a:p>
            <a:pPr>
              <a:buNone/>
            </a:pPr>
            <a:r>
              <a:rPr lang="en-US" dirty="0" smtClean="0"/>
              <a:t>    1. Word Discrimination Drill</a:t>
            </a:r>
          </a:p>
          <a:p>
            <a:pPr>
              <a:buNone/>
            </a:pPr>
            <a:r>
              <a:rPr lang="en-US" dirty="0" smtClean="0"/>
              <a:t>    2. Home/School Drill</a:t>
            </a:r>
          </a:p>
          <a:p>
            <a:pPr>
              <a:buNone/>
            </a:pPr>
            <a:r>
              <a:rPr lang="en-US" dirty="0" smtClean="0"/>
              <a:t>    3. Response Drills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Other Teaching Resources</a:t>
            </a:r>
            <a:endParaRPr lang="en-US" dirty="0"/>
          </a:p>
        </p:txBody>
      </p:sp>
      <p:sp>
        <p:nvSpPr>
          <p:cNvPr id="3" name="Content Placeholder 2"/>
          <p:cNvSpPr>
            <a:spLocks noGrp="1"/>
          </p:cNvSpPr>
          <p:nvPr>
            <p:ph idx="1"/>
          </p:nvPr>
        </p:nvSpPr>
        <p:spPr/>
        <p:txBody>
          <a:bodyPr/>
          <a:lstStyle/>
          <a:p>
            <a:r>
              <a:rPr lang="en-US" dirty="0" smtClean="0">
                <a:hlinkClick r:id="rId2"/>
              </a:rPr>
              <a:t>http://books.google.com/books?id=3bdbxPpzexQC&amp;pg=PA17&amp;lpg=PA17&amp;dq=How+can+teachers+help+african+american+children/ebonics+learn</a:t>
            </a:r>
            <a:r>
              <a:rPr lang="en-US" dirty="0" smtClean="0"/>
              <a:t>+</a:t>
            </a:r>
          </a:p>
          <a:p>
            <a:endParaRPr lang="en-US" dirty="0" smtClean="0"/>
          </a:p>
          <a:p>
            <a:r>
              <a:rPr lang="en-US" dirty="0" smtClean="0"/>
              <a:t>Drama Role-Play </a:t>
            </a:r>
          </a:p>
          <a:p>
            <a:pPr>
              <a:buNone/>
            </a:pPr>
            <a:r>
              <a:rPr lang="en-US" dirty="0" smtClean="0"/>
              <a:t>     Tape Record/Playback</a:t>
            </a:r>
          </a:p>
          <a:p>
            <a:endParaRPr lang="en-US" dirty="0" smtClean="0"/>
          </a:p>
          <a:p>
            <a:r>
              <a:rPr lang="en-US" dirty="0" smtClean="0"/>
              <a:t>Cartoon/Superhero Role-Play</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Position Statement By NCTE</a:t>
            </a:r>
            <a:br>
              <a:rPr lang="en-US" dirty="0" smtClean="0"/>
            </a:br>
            <a:r>
              <a:rPr lang="en-US" dirty="0" smtClean="0"/>
              <a:t> </a:t>
            </a:r>
            <a:endParaRPr lang="en-US" dirty="0"/>
          </a:p>
        </p:txBody>
      </p:sp>
      <p:sp>
        <p:nvSpPr>
          <p:cNvPr id="3" name="Content Placeholder 2"/>
          <p:cNvSpPr>
            <a:spLocks noGrp="1"/>
          </p:cNvSpPr>
          <p:nvPr>
            <p:ph idx="1"/>
          </p:nvPr>
        </p:nvSpPr>
        <p:spPr/>
        <p:txBody>
          <a:bodyPr/>
          <a:lstStyle/>
          <a:p>
            <a:pPr>
              <a:buFont typeface="Wingdings" charset="2"/>
              <a:buChar char=""/>
            </a:pPr>
            <a:r>
              <a:rPr lang="en-US" dirty="0" smtClean="0">
                <a:hlinkClick r:id="rId2"/>
              </a:rPr>
              <a:t>http://www.ncte.org/cee/positions/</a:t>
            </a:r>
            <a:r>
              <a:rPr lang="en-US" dirty="0" smtClean="0">
                <a:hlinkClick r:id="rId2"/>
              </a:rPr>
              <a:t>diverselearnersinee</a:t>
            </a:r>
            <a:endParaRPr lang="en-US" dirty="0" smtClean="0"/>
          </a:p>
          <a:p>
            <a:pPr>
              <a:buNone/>
            </a:pPr>
            <a:endParaRPr lang="en-US" dirty="0" smtClean="0"/>
          </a:p>
          <a:p>
            <a:pPr>
              <a:buFont typeface="Wingdings" charset="2"/>
              <a:buChar char=""/>
            </a:pPr>
            <a:r>
              <a:rPr lang="en-US" dirty="0" smtClean="0"/>
              <a:t>NCTE/National Council of Teachers of English</a:t>
            </a:r>
          </a:p>
          <a:p>
            <a:pPr>
              <a:buNone/>
            </a:pPr>
            <a:r>
              <a:rPr lang="en-US" dirty="0" smtClean="0"/>
              <a:t> </a:t>
            </a:r>
            <a:endParaRPr lang="en-US" dirty="0" smtClean="0"/>
          </a:p>
          <a:p>
            <a:pPr>
              <a:buFont typeface="Wingdings" charset="2"/>
              <a:buChar char=""/>
            </a:pPr>
            <a:r>
              <a:rPr lang="en-US" dirty="0" smtClean="0"/>
              <a:t> 8 Beliefs for Linguistically and Culturally</a:t>
            </a:r>
          </a:p>
          <a:p>
            <a:pPr>
              <a:buNone/>
            </a:pPr>
            <a:r>
              <a:rPr lang="en-US" dirty="0" smtClean="0"/>
              <a:t>    Diverse Learners in English Education      </a:t>
            </a:r>
          </a:p>
          <a:p>
            <a:pPr>
              <a:buNone/>
            </a:pPr>
            <a:r>
              <a:rPr lang="en-US" dirty="0" smtClean="0"/>
              <a:t>     </a:t>
            </a:r>
          </a:p>
          <a:p>
            <a:pPr>
              <a:buNone/>
            </a:pPr>
            <a:r>
              <a:rPr lang="en-US" dirty="0" smtClean="0"/>
              <a:t>    Each Belief Provides Suggestions for Lessons</a:t>
            </a:r>
          </a:p>
          <a:p>
            <a:pPr>
              <a:buNone/>
            </a:pPr>
            <a:endParaRPr lang="en-US" dirty="0" smtClean="0"/>
          </a:p>
          <a:p>
            <a:pPr>
              <a:buFont typeface="Wingdings" charset="2"/>
              <a:buChar cha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EbOnics</a:t>
            </a:r>
            <a:r>
              <a:rPr lang="en-US" dirty="0" smtClean="0"/>
              <a:t> </a:t>
            </a:r>
            <a:r>
              <a:rPr lang="en-US" dirty="0" err="1" smtClean="0"/>
              <a:t>Orgin</a:t>
            </a:r>
            <a:endParaRPr lang="en-US" dirty="0"/>
          </a:p>
        </p:txBody>
      </p:sp>
      <p:sp>
        <p:nvSpPr>
          <p:cNvPr id="3" name="Content Placeholder 2"/>
          <p:cNvSpPr>
            <a:spLocks noGrp="1"/>
          </p:cNvSpPr>
          <p:nvPr>
            <p:ph idx="1"/>
          </p:nvPr>
        </p:nvSpPr>
        <p:spPr/>
        <p:txBody>
          <a:bodyPr>
            <a:normAutofit/>
          </a:bodyPr>
          <a:lstStyle/>
          <a:p>
            <a:pPr algn="ctr">
              <a:buNone/>
            </a:pPr>
            <a:endParaRPr lang="en-US" dirty="0" smtClean="0"/>
          </a:p>
          <a:p>
            <a:pPr algn="ctr">
              <a:buNone/>
            </a:pPr>
            <a:endParaRPr lang="en-US" dirty="0" smtClean="0"/>
          </a:p>
          <a:p>
            <a:pPr algn="ctr">
              <a:buNone/>
            </a:pPr>
            <a:r>
              <a:rPr lang="en-US" dirty="0" smtClean="0"/>
              <a:t>Ebony  (black)</a:t>
            </a:r>
          </a:p>
          <a:p>
            <a:pPr algn="ctr">
              <a:buNone/>
            </a:pPr>
            <a:r>
              <a:rPr lang="en-US" dirty="0" smtClean="0"/>
              <a:t>+  </a:t>
            </a:r>
          </a:p>
          <a:p>
            <a:pPr algn="ctr">
              <a:buNone/>
            </a:pPr>
            <a:r>
              <a:rPr lang="en-US" dirty="0" smtClean="0"/>
              <a:t>Phonics  (sound, the study of sound)</a:t>
            </a:r>
          </a:p>
          <a:p>
            <a:pPr algn="ctr">
              <a:buNone/>
            </a:pPr>
            <a:r>
              <a:rPr lang="en-US" dirty="0" smtClean="0"/>
              <a:t>=</a:t>
            </a:r>
          </a:p>
          <a:p>
            <a:pPr algn="ctr">
              <a:buNone/>
            </a:pPr>
            <a:r>
              <a:rPr lang="en-US" dirty="0" smtClean="0"/>
              <a:t>Ebonics (Black Speech)</a:t>
            </a:r>
          </a:p>
          <a:p>
            <a:pPr>
              <a:buNone/>
            </a:pPr>
            <a:r>
              <a:rPr lang="en-US" dirty="0" smtClean="0"/>
              <a:t>   </a:t>
            </a:r>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Ebonics Origin Cont.</a:t>
            </a:r>
            <a:endParaRPr lang="en-US" dirty="0"/>
          </a:p>
        </p:txBody>
      </p:sp>
      <p:sp>
        <p:nvSpPr>
          <p:cNvPr id="3" name="Content Placeholder 2"/>
          <p:cNvSpPr>
            <a:spLocks noGrp="1"/>
          </p:cNvSpPr>
          <p:nvPr>
            <p:ph idx="1"/>
          </p:nvPr>
        </p:nvSpPr>
        <p:spPr/>
        <p:txBody>
          <a:bodyPr>
            <a:normAutofit/>
          </a:bodyPr>
          <a:lstStyle/>
          <a:p>
            <a:pPr>
              <a:buNone/>
            </a:pPr>
            <a:r>
              <a:rPr lang="en-US" dirty="0" smtClean="0"/>
              <a:t>Ebonics is a term that comes from African slaves, particularly in West Africa, the Caribbean, and North America. Some linguists believe, that the development of AAVE is closely connected to that of Southern White English.</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Evolution</a:t>
            </a:r>
            <a:r>
              <a:rPr lang="en-US" dirty="0" smtClean="0"/>
              <a:t> of </a:t>
            </a:r>
            <a:r>
              <a:rPr lang="en-US" dirty="0" err="1" smtClean="0"/>
              <a:t>aave</a:t>
            </a:r>
            <a:endParaRPr lang="en-US" dirty="0"/>
          </a:p>
        </p:txBody>
      </p:sp>
      <p:sp>
        <p:nvSpPr>
          <p:cNvPr id="3" name="Content Placeholder 2"/>
          <p:cNvSpPr>
            <a:spLocks noGrp="1"/>
          </p:cNvSpPr>
          <p:nvPr>
            <p:ph idx="1"/>
          </p:nvPr>
        </p:nvSpPr>
        <p:spPr/>
        <p:txBody>
          <a:bodyPr>
            <a:normAutofit lnSpcReduction="10000"/>
          </a:bodyPr>
          <a:lstStyle/>
          <a:p>
            <a:r>
              <a:rPr lang="en-US" dirty="0" smtClean="0"/>
              <a:t>Nonstandard </a:t>
            </a:r>
            <a:r>
              <a:rPr lang="en-US" dirty="0" smtClean="0"/>
              <a:t>Negro English (1960s)</a:t>
            </a:r>
          </a:p>
          <a:p>
            <a:r>
              <a:rPr lang="en-US" dirty="0" smtClean="0"/>
              <a:t>In 1973 the term, "Ebonics" was created by psychologist</a:t>
            </a:r>
            <a:r>
              <a:rPr lang="en-US" baseline="30000" dirty="0" smtClean="0"/>
              <a:t>  </a:t>
            </a:r>
            <a:r>
              <a:rPr lang="en-US" dirty="0" smtClean="0"/>
              <a:t>Robert Williams and a group of black scholars at a conference in St. Louis, Missouri, on "Cognitive and Language Development of the Black Child.”</a:t>
            </a:r>
          </a:p>
          <a:p>
            <a:r>
              <a:rPr lang="en-US" dirty="0" smtClean="0"/>
              <a:t> In 1975, the term appeared within the title and text of a book edited and co-written by Williams, </a:t>
            </a:r>
            <a:r>
              <a:rPr lang="en-US" i="1" u="sng" dirty="0" smtClean="0"/>
              <a:t>Ebonics: The True Language of Black Folks</a:t>
            </a:r>
            <a:r>
              <a:rPr lang="en-US" i="1" u="sng" dirty="0" smtClean="0"/>
              <a:t>.</a:t>
            </a:r>
          </a:p>
          <a:p>
            <a:r>
              <a:rPr lang="en-US" u="sng" dirty="0" smtClean="0">
                <a:hlinkClick r:id="rId2"/>
              </a:rPr>
              <a:t>http://www.youtube.com/watch?v=</a:t>
            </a:r>
            <a:r>
              <a:rPr lang="en-US" u="sng" dirty="0" smtClean="0">
                <a:hlinkClick r:id="rId2"/>
              </a:rPr>
              <a:t>WWIbIA9BltQ</a:t>
            </a:r>
            <a:endParaRPr lang="en-US" u="sng" dirty="0" smtClean="0"/>
          </a:p>
          <a:p>
            <a:endParaRPr lang="en-US" u="sng"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What’s in a name???</a:t>
            </a:r>
            <a:endParaRPr lang="en-US" dirty="0"/>
          </a:p>
        </p:txBody>
      </p:sp>
      <p:sp>
        <p:nvSpPr>
          <p:cNvPr id="3" name="Content Placeholder 2"/>
          <p:cNvSpPr>
            <a:spLocks noGrp="1"/>
          </p:cNvSpPr>
          <p:nvPr>
            <p:ph idx="1"/>
          </p:nvPr>
        </p:nvSpPr>
        <p:spPr/>
        <p:txBody>
          <a:bodyPr/>
          <a:lstStyle/>
          <a:p>
            <a:r>
              <a:rPr lang="en-US" dirty="0" smtClean="0"/>
              <a:t>In 1996, Oakland, California School Board recognized Ebonics as the 'primary' language of its majority African American students and decided to teach them standard or academic English.</a:t>
            </a:r>
          </a:p>
          <a:p>
            <a:r>
              <a:rPr lang="en-US" dirty="0" smtClean="0"/>
              <a:t>The School Board decided African American Vernacular English was a more appropriate term because it puts emphasis on its origin from African roots and independence from English</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Ebonics GRAMMAR Rules</a:t>
            </a:r>
            <a:endParaRPr lang="en-US" dirty="0"/>
          </a:p>
        </p:txBody>
      </p:sp>
      <p:sp>
        <p:nvSpPr>
          <p:cNvPr id="3" name="Content Placeholder 2"/>
          <p:cNvSpPr>
            <a:spLocks noGrp="1"/>
          </p:cNvSpPr>
          <p:nvPr>
            <p:ph idx="1"/>
          </p:nvPr>
        </p:nvSpPr>
        <p:spPr/>
        <p:txBody>
          <a:bodyPr>
            <a:normAutofit lnSpcReduction="10000"/>
          </a:bodyPr>
          <a:lstStyle/>
          <a:p>
            <a:r>
              <a:rPr lang="en-US" dirty="0" smtClean="0"/>
              <a:t>Produce sentences without present tense “is” and “are”</a:t>
            </a:r>
          </a:p>
          <a:p>
            <a:pPr lvl="1"/>
            <a:r>
              <a:rPr lang="en-US" dirty="0" smtClean="0"/>
              <a:t> "John </a:t>
            </a:r>
            <a:r>
              <a:rPr lang="en-US" dirty="0" err="1" smtClean="0"/>
              <a:t>trippin</a:t>
            </a:r>
            <a:r>
              <a:rPr lang="en-US" dirty="0" smtClean="0"/>
              <a:t>" or "They </a:t>
            </a:r>
            <a:r>
              <a:rPr lang="en-US" dirty="0" err="1" smtClean="0"/>
              <a:t>allright</a:t>
            </a:r>
            <a:r>
              <a:rPr lang="en-US" dirty="0" smtClean="0"/>
              <a:t> (</a:t>
            </a:r>
            <a:r>
              <a:rPr lang="en-US" dirty="0" err="1" smtClean="0"/>
              <a:t>aight</a:t>
            </a:r>
            <a:r>
              <a:rPr lang="en-US" dirty="0" smtClean="0"/>
              <a:t>)".</a:t>
            </a:r>
          </a:p>
          <a:p>
            <a:r>
              <a:rPr lang="en-US" dirty="0" smtClean="0"/>
              <a:t>Don't omit present tense </a:t>
            </a:r>
            <a:r>
              <a:rPr lang="en-US" i="1" dirty="0" smtClean="0"/>
              <a:t>am</a:t>
            </a:r>
            <a:r>
              <a:rPr lang="en-US" dirty="0" smtClean="0"/>
              <a:t>. </a:t>
            </a:r>
          </a:p>
          <a:p>
            <a:pPr lvl="1"/>
            <a:r>
              <a:rPr lang="en-US" dirty="0" smtClean="0"/>
              <a:t>"Ah </a:t>
            </a:r>
            <a:r>
              <a:rPr lang="en-US" dirty="0" err="1" smtClean="0"/>
              <a:t>walkin</a:t>
            </a:r>
            <a:r>
              <a:rPr lang="en-US" dirty="0" smtClean="0"/>
              <a:t>", “</a:t>
            </a:r>
            <a:r>
              <a:rPr lang="en-US" dirty="0" err="1" smtClean="0"/>
              <a:t>Ahm</a:t>
            </a:r>
            <a:r>
              <a:rPr lang="en-US" dirty="0" smtClean="0"/>
              <a:t> </a:t>
            </a:r>
            <a:r>
              <a:rPr lang="en-US" dirty="0" err="1" smtClean="0"/>
              <a:t>walkin</a:t>
            </a:r>
            <a:r>
              <a:rPr lang="en-US" dirty="0" smtClean="0"/>
              <a:t>." Omission of the final consonant in words like 'past' (pas' ) and 'hand' (</a:t>
            </a:r>
            <a:r>
              <a:rPr lang="en-US" dirty="0" err="1" smtClean="0"/>
              <a:t>han</a:t>
            </a:r>
            <a:r>
              <a:rPr lang="en-US" dirty="0" smtClean="0"/>
              <a:t>')</a:t>
            </a:r>
          </a:p>
          <a:p>
            <a:r>
              <a:rPr lang="en-US" dirty="0" smtClean="0"/>
              <a:t>Pronounce “</a:t>
            </a:r>
            <a:r>
              <a:rPr lang="en-US" dirty="0" err="1" smtClean="0"/>
              <a:t>th</a:t>
            </a:r>
            <a:r>
              <a:rPr lang="en-US" dirty="0" smtClean="0"/>
              <a:t>” in 'bath' as t or f</a:t>
            </a:r>
          </a:p>
          <a:p>
            <a:pPr lvl="1"/>
            <a:r>
              <a:rPr lang="en-US" dirty="0" smtClean="0"/>
              <a:t>bat or </a:t>
            </a:r>
            <a:r>
              <a:rPr lang="en-US" dirty="0" err="1" smtClean="0"/>
              <a:t>baf</a:t>
            </a:r>
            <a:r>
              <a:rPr lang="en-US" dirty="0" smtClean="0"/>
              <a:t> </a:t>
            </a:r>
          </a:p>
          <a:p>
            <a:r>
              <a:rPr lang="en-US" dirty="0" smtClean="0"/>
              <a:t>Pronounce vowels in words like 'my' and 'ride' as a long ah </a:t>
            </a:r>
          </a:p>
          <a:p>
            <a:pPr lvl="1"/>
            <a:r>
              <a:rPr lang="en-US" dirty="0" err="1" smtClean="0"/>
              <a:t>Mah</a:t>
            </a:r>
            <a:r>
              <a:rPr lang="en-US" dirty="0" smtClean="0"/>
              <a:t> </a:t>
            </a:r>
            <a:r>
              <a:rPr lang="en-US" dirty="0" err="1" smtClean="0"/>
              <a:t>rahd</a:t>
            </a:r>
            <a:r>
              <a:rPr lang="en-US" dirty="0" smtClean="0"/>
              <a:t>.</a:t>
            </a:r>
          </a:p>
          <a:p>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do people think of </a:t>
            </a:r>
            <a:r>
              <a:rPr lang="en-US" dirty="0" err="1" smtClean="0"/>
              <a:t>ebonics</a:t>
            </a:r>
            <a:endParaRPr lang="en-US" dirty="0"/>
          </a:p>
        </p:txBody>
      </p:sp>
      <p:sp>
        <p:nvSpPr>
          <p:cNvPr id="3" name="Content Placeholder 2"/>
          <p:cNvSpPr>
            <a:spLocks noGrp="1"/>
          </p:cNvSpPr>
          <p:nvPr>
            <p:ph sz="half" idx="1"/>
          </p:nvPr>
        </p:nvSpPr>
        <p:spPr/>
        <p:txBody>
          <a:bodyPr/>
          <a:lstStyle/>
          <a:p>
            <a:pPr>
              <a:buNone/>
            </a:pPr>
            <a:r>
              <a:rPr lang="en-US" dirty="0" smtClean="0"/>
              <a:t>          </a:t>
            </a:r>
            <a:r>
              <a:rPr lang="en-US" b="1" u="sng" dirty="0" smtClean="0"/>
              <a:t>Positive</a:t>
            </a:r>
          </a:p>
          <a:p>
            <a:r>
              <a:rPr lang="en-US" dirty="0" smtClean="0"/>
              <a:t>Allows African Americans to express themselves</a:t>
            </a:r>
          </a:p>
          <a:p>
            <a:r>
              <a:rPr lang="en-US" dirty="0" smtClean="0"/>
              <a:t>Individuality </a:t>
            </a:r>
          </a:p>
          <a:p>
            <a:pPr lvl="1"/>
            <a:endParaRPr lang="en-US" dirty="0"/>
          </a:p>
        </p:txBody>
      </p:sp>
      <p:sp>
        <p:nvSpPr>
          <p:cNvPr id="4" name="Content Placeholder 3"/>
          <p:cNvSpPr>
            <a:spLocks noGrp="1"/>
          </p:cNvSpPr>
          <p:nvPr>
            <p:ph sz="half" idx="2"/>
          </p:nvPr>
        </p:nvSpPr>
        <p:spPr/>
        <p:txBody>
          <a:bodyPr/>
          <a:lstStyle/>
          <a:p>
            <a:pPr algn="ctr">
              <a:buNone/>
            </a:pPr>
            <a:r>
              <a:rPr lang="en-US" b="1" u="sng" dirty="0" smtClean="0"/>
              <a:t>Negative</a:t>
            </a:r>
          </a:p>
          <a:p>
            <a:r>
              <a:rPr lang="en-US" dirty="0" smtClean="0"/>
              <a:t>Sign of limited education or sophistication</a:t>
            </a:r>
          </a:p>
          <a:p>
            <a:r>
              <a:rPr lang="en-US" dirty="0" smtClean="0"/>
              <a:t>Legacy of slavery</a:t>
            </a:r>
          </a:p>
          <a:p>
            <a:r>
              <a:rPr lang="en-US" dirty="0" smtClean="0"/>
              <a:t>Impediment to socioeconomic mobility</a:t>
            </a:r>
          </a:p>
          <a:p>
            <a:pPr lvl="1"/>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42048" cy="533400"/>
          </a:xfrm>
        </p:spPr>
        <p:txBody>
          <a:bodyPr>
            <a:normAutofit fontScale="90000"/>
          </a:bodyPr>
          <a:lstStyle/>
          <a:p>
            <a:pPr algn="ctr"/>
            <a:r>
              <a:rPr lang="en-US" dirty="0" smtClean="0"/>
              <a:t>Do you Speak Ebonics??</a:t>
            </a:r>
            <a:endParaRPr lang="en-US" dirty="0"/>
          </a:p>
        </p:txBody>
      </p:sp>
      <p:sp>
        <p:nvSpPr>
          <p:cNvPr id="3" name="Content Placeholder 2"/>
          <p:cNvSpPr>
            <a:spLocks noGrp="1"/>
          </p:cNvSpPr>
          <p:nvPr>
            <p:ph sz="half" idx="1"/>
          </p:nvPr>
        </p:nvSpPr>
        <p:spPr>
          <a:xfrm>
            <a:off x="304800" y="685800"/>
            <a:ext cx="3520440" cy="6781800"/>
          </a:xfrm>
        </p:spPr>
        <p:txBody>
          <a:bodyPr>
            <a:normAutofit lnSpcReduction="10000"/>
          </a:bodyPr>
          <a:lstStyle/>
          <a:p>
            <a:r>
              <a:rPr lang="en-US" dirty="0" smtClean="0"/>
              <a:t>What up</a:t>
            </a:r>
          </a:p>
          <a:p>
            <a:r>
              <a:rPr lang="en-US" dirty="0" err="1" smtClean="0"/>
              <a:t>Finna</a:t>
            </a:r>
            <a:endParaRPr lang="en-US" dirty="0" smtClean="0"/>
          </a:p>
          <a:p>
            <a:r>
              <a:rPr lang="en-US" dirty="0" smtClean="0"/>
              <a:t>Homey</a:t>
            </a:r>
          </a:p>
          <a:p>
            <a:r>
              <a:rPr lang="en-US" dirty="0" smtClean="0"/>
              <a:t>BLING </a:t>
            </a:r>
            <a:r>
              <a:rPr lang="en-US" dirty="0" err="1" smtClean="0"/>
              <a:t>BLING</a:t>
            </a:r>
            <a:endParaRPr lang="en-US" dirty="0" smtClean="0"/>
          </a:p>
          <a:p>
            <a:r>
              <a:rPr lang="en-US" dirty="0" smtClean="0"/>
              <a:t>Crib</a:t>
            </a:r>
          </a:p>
          <a:p>
            <a:r>
              <a:rPr lang="en-US" dirty="0" err="1" smtClean="0"/>
              <a:t>Holla</a:t>
            </a:r>
            <a:r>
              <a:rPr lang="en-US" dirty="0" smtClean="0"/>
              <a:t> at me</a:t>
            </a:r>
          </a:p>
          <a:p>
            <a:r>
              <a:rPr lang="en-US" dirty="0" smtClean="0"/>
              <a:t>Hater</a:t>
            </a:r>
          </a:p>
          <a:p>
            <a:r>
              <a:rPr lang="en-US" dirty="0" smtClean="0"/>
              <a:t>Omelet </a:t>
            </a:r>
          </a:p>
          <a:p>
            <a:r>
              <a:rPr lang="en-US" dirty="0" smtClean="0"/>
              <a:t>Dime</a:t>
            </a:r>
          </a:p>
          <a:p>
            <a:r>
              <a:rPr lang="en-US" dirty="0" smtClean="0"/>
              <a:t>Hood</a:t>
            </a:r>
          </a:p>
          <a:p>
            <a:r>
              <a:rPr lang="en-US" dirty="0" smtClean="0"/>
              <a:t>Salty</a:t>
            </a:r>
          </a:p>
          <a:p>
            <a:endParaRPr lang="en-US" dirty="0"/>
          </a:p>
        </p:txBody>
      </p:sp>
      <p:sp>
        <p:nvSpPr>
          <p:cNvPr id="4" name="Content Placeholder 3"/>
          <p:cNvSpPr>
            <a:spLocks noGrp="1"/>
          </p:cNvSpPr>
          <p:nvPr>
            <p:ph sz="half" idx="2"/>
          </p:nvPr>
        </p:nvSpPr>
        <p:spPr>
          <a:xfrm>
            <a:off x="4178808" y="685800"/>
            <a:ext cx="3520440" cy="5440363"/>
          </a:xfrm>
        </p:spPr>
        <p:txBody>
          <a:bodyPr>
            <a:normAutofit lnSpcReduction="10000"/>
          </a:bodyPr>
          <a:lstStyle/>
          <a:p>
            <a:r>
              <a:rPr lang="en-US" dirty="0" smtClean="0"/>
              <a:t>Thirsty</a:t>
            </a:r>
          </a:p>
          <a:p>
            <a:r>
              <a:rPr lang="en-US" dirty="0" err="1" smtClean="0"/>
              <a:t>Fa</a:t>
            </a:r>
            <a:r>
              <a:rPr lang="en-US" dirty="0" smtClean="0"/>
              <a:t> real</a:t>
            </a:r>
          </a:p>
          <a:p>
            <a:r>
              <a:rPr lang="en-US" dirty="0" smtClean="0"/>
              <a:t>Lame</a:t>
            </a:r>
          </a:p>
          <a:p>
            <a:r>
              <a:rPr lang="en-US" dirty="0" smtClean="0"/>
              <a:t>Whip</a:t>
            </a:r>
          </a:p>
          <a:p>
            <a:r>
              <a:rPr lang="en-US" dirty="0" smtClean="0"/>
              <a:t>On ma mama</a:t>
            </a:r>
          </a:p>
          <a:p>
            <a:r>
              <a:rPr lang="en-US" dirty="0" smtClean="0"/>
              <a:t>Steady</a:t>
            </a:r>
          </a:p>
          <a:p>
            <a:r>
              <a:rPr lang="en-US" dirty="0" smtClean="0"/>
              <a:t>Ride</a:t>
            </a:r>
            <a:endParaRPr lang="en-US" dirty="0" smtClean="0"/>
          </a:p>
          <a:p>
            <a:r>
              <a:rPr lang="en-US" dirty="0" smtClean="0"/>
              <a:t>My bad</a:t>
            </a:r>
          </a:p>
          <a:p>
            <a:r>
              <a:rPr lang="en-US" dirty="0" smtClean="0"/>
              <a:t>Thick</a:t>
            </a:r>
          </a:p>
          <a:p>
            <a:r>
              <a:rPr lang="en-US" dirty="0" smtClean="0"/>
              <a:t>Raw</a:t>
            </a:r>
          </a:p>
          <a:p>
            <a:r>
              <a:rPr lang="en-US" dirty="0" err="1" smtClean="0"/>
              <a:t>Tweakin</a:t>
            </a:r>
            <a:endParaRPr lang="en-US" dirty="0" smtClean="0"/>
          </a:p>
          <a:p>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596</TotalTime>
  <Words>2342</Words>
  <Application>Microsoft Macintosh PowerPoint</Application>
  <PresentationFormat>On-screen Show (4:3)</PresentationFormat>
  <Paragraphs>226</Paragraphs>
  <Slides>25</Slides>
  <Notes>0</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Opulent</vt:lpstr>
      <vt:lpstr>        Ebonics    Black English  African american Vernacular english</vt:lpstr>
      <vt:lpstr>What is Ebonics</vt:lpstr>
      <vt:lpstr>EbOnics Orgin</vt:lpstr>
      <vt:lpstr>Ebonics Origin Cont.</vt:lpstr>
      <vt:lpstr>The Evolution of aave</vt:lpstr>
      <vt:lpstr>What’s in a name???</vt:lpstr>
      <vt:lpstr>Ebonics GRAMMAR Rules</vt:lpstr>
      <vt:lpstr>What do people think of ebonics</vt:lpstr>
      <vt:lpstr>Do you Speak Ebonics??</vt:lpstr>
      <vt:lpstr>Who uses ebonics</vt:lpstr>
      <vt:lpstr>When does using  AAVE become  an academic issue?</vt:lpstr>
      <vt:lpstr>In plain English,  please!  </vt:lpstr>
      <vt:lpstr>Here is a  common example…  </vt:lpstr>
      <vt:lpstr>                How  do we help our                 successfully students   navigate  between AAVE and  SAE?  </vt:lpstr>
      <vt:lpstr>Code-Switching in  action…  </vt:lpstr>
      <vt:lpstr>The correctionist  approach  </vt:lpstr>
      <vt:lpstr>Correctionist example  </vt:lpstr>
      <vt:lpstr>The contrastivist  approach  </vt:lpstr>
      <vt:lpstr>Contrastivist example  </vt:lpstr>
      <vt:lpstr>What’s best?  </vt:lpstr>
      <vt:lpstr>Teenagers View of ebonics?</vt:lpstr>
      <vt:lpstr>Code switching Website:</vt:lpstr>
      <vt:lpstr>   Contrastive Analysis</vt:lpstr>
      <vt:lpstr>   Other Teaching Resources</vt:lpstr>
      <vt:lpstr>   Position Statement By NCTE  </vt:lpstr>
    </vt:vector>
  </TitlesOfParts>
  <Company>Warez-BB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Ebonics</dc:title>
  <dc:creator>faXcooL</dc:creator>
  <cp:lastModifiedBy>Loretta Kelly</cp:lastModifiedBy>
  <cp:revision>56</cp:revision>
  <cp:lastPrinted>2010-06-03T06:33:28Z</cp:lastPrinted>
  <dcterms:created xsi:type="dcterms:W3CDTF">2010-06-03T01:40:56Z</dcterms:created>
  <dcterms:modified xsi:type="dcterms:W3CDTF">2010-06-03T06:35:27Z</dcterms:modified>
</cp:coreProperties>
</file>